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61" r:id="rId3"/>
    <p:sldId id="573" r:id="rId4"/>
    <p:sldId id="600" r:id="rId5"/>
    <p:sldId id="601" r:id="rId6"/>
    <p:sldId id="599" r:id="rId7"/>
    <p:sldId id="618" r:id="rId8"/>
    <p:sldId id="569" r:id="rId9"/>
    <p:sldId id="589" r:id="rId10"/>
    <p:sldId id="594" r:id="rId11"/>
    <p:sldId id="611" r:id="rId12"/>
    <p:sldId id="586" r:id="rId13"/>
    <p:sldId id="593" r:id="rId14"/>
    <p:sldId id="607" r:id="rId15"/>
    <p:sldId id="617" r:id="rId16"/>
    <p:sldId id="549" r:id="rId17"/>
    <p:sldId id="574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68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98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2022-01-21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emf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679171" y="377397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43246" y="3100646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AI </a:t>
            </a:r>
            <a:r>
              <a:rPr lang="ko-KR" altLang="en-US" sz="2800" b="1" dirty="0" smtClean="0">
                <a:latin typeface="+mj-ea"/>
                <a:ea typeface="+mj-ea"/>
              </a:rPr>
              <a:t>기반의 차세대 의료진단시스템 구축 연구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24397" y="4293425"/>
            <a:ext cx="231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20220121</a:t>
            </a:r>
            <a:endParaRPr lang="en-US" altLang="ko-KR" sz="1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880656" y="3924093"/>
            <a:ext cx="131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  <a:ea typeface="+mj-ea"/>
              </a:rPr>
              <a:t>정기 회의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7129" y="361500"/>
            <a:ext cx="3384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+mj-ea"/>
                <a:ea typeface="+mj-ea"/>
              </a:rPr>
              <a:t>1</a:t>
            </a:r>
            <a:r>
              <a:rPr lang="ko-KR" altLang="en-US" sz="1400" b="1" dirty="0" smtClean="0">
                <a:latin typeface="+mj-ea"/>
                <a:ea typeface="+mj-ea"/>
              </a:rPr>
              <a:t>차년도 </a:t>
            </a:r>
            <a:r>
              <a:rPr lang="en-US" altLang="ko-KR" sz="1400" b="1" dirty="0" smtClean="0">
                <a:latin typeface="+mj-ea"/>
                <a:ea typeface="+mj-ea"/>
              </a:rPr>
              <a:t>(2021.03-2022.02)</a:t>
            </a:r>
            <a:endParaRPr lang="ko-KR" altLang="en-US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0692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+mj-ea"/>
              </a:rPr>
              <a:t>segMix</a:t>
            </a:r>
            <a:r>
              <a:rPr lang="en-US" altLang="ko-KR" b="1" dirty="0" smtClean="0">
                <a:latin typeface="+mj-ea"/>
              </a:rPr>
              <a:t>-segmentation </a:t>
            </a:r>
            <a:r>
              <a:rPr lang="ko-KR" altLang="en-US" b="1" dirty="0" smtClean="0">
                <a:latin typeface="+mj-ea"/>
              </a:rPr>
              <a:t>실험</a:t>
            </a:r>
            <a:endParaRPr lang="ko-KR" altLang="en-US" b="1" dirty="0"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928" y="1561817"/>
            <a:ext cx="3762768" cy="291260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617" y="4638497"/>
            <a:ext cx="5935620" cy="184713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300854" y="5804486"/>
            <a:ext cx="851603" cy="373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371059" y="6177985"/>
            <a:ext cx="929795" cy="1965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230649" y="5804484"/>
            <a:ext cx="851603" cy="5700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98" y="1471592"/>
            <a:ext cx="3950736" cy="29157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55326" y="4473440"/>
            <a:ext cx="249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segmix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961417" y="4385631"/>
            <a:ext cx="249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cutmix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6860" y="669393"/>
            <a:ext cx="5918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 smtClean="0"/>
              <a:t>Cutmix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학습에 </a:t>
            </a:r>
            <a:r>
              <a:rPr lang="ko-KR" altLang="en-US" sz="1600" dirty="0"/>
              <a:t>오</a:t>
            </a:r>
            <a:r>
              <a:rPr lang="ko-KR" altLang="en-US" sz="1600" dirty="0" smtClean="0"/>
              <a:t>류가 없었음을 확인함</a:t>
            </a:r>
            <a:r>
              <a:rPr lang="en-US" altLang="ko-KR" sz="16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 smtClean="0"/>
              <a:t>Cutmix</a:t>
            </a:r>
            <a:r>
              <a:rPr lang="ko-KR" altLang="en-US" sz="1600" dirty="0" smtClean="0"/>
              <a:t>의 커브가 학습이 더 잘되었음을 보임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5660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5574" y="127265"/>
            <a:ext cx="569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+mj-ea"/>
              </a:rPr>
              <a:t>segMix</a:t>
            </a:r>
            <a:r>
              <a:rPr lang="en-US" altLang="ko-KR" b="1" dirty="0" smtClean="0">
                <a:latin typeface="+mj-ea"/>
              </a:rPr>
              <a:t>-segmentation </a:t>
            </a:r>
            <a:r>
              <a:rPr lang="ko-KR" altLang="en-US" b="1" dirty="0" smtClean="0">
                <a:latin typeface="+mj-ea"/>
              </a:rPr>
              <a:t>이미지 요청 </a:t>
            </a:r>
            <a:r>
              <a:rPr lang="ko-KR" altLang="en-US" b="1" dirty="0" smtClean="0">
                <a:latin typeface="+mj-ea"/>
              </a:rPr>
              <a:t>사항 </a:t>
            </a:r>
            <a:r>
              <a:rPr lang="en-US" altLang="ko-KR" b="1" dirty="0" smtClean="0">
                <a:latin typeface="+mj-ea"/>
              </a:rPr>
              <a:t>(</a:t>
            </a:r>
            <a:r>
              <a:rPr lang="ko-KR" altLang="en-US" b="1" dirty="0" err="1" smtClean="0">
                <a:latin typeface="+mj-ea"/>
              </a:rPr>
              <a:t>리마인더</a:t>
            </a:r>
            <a:r>
              <a:rPr lang="en-US" altLang="ko-KR" b="1" dirty="0" smtClean="0">
                <a:latin typeface="+mj-ea"/>
              </a:rPr>
              <a:t>)</a:t>
            </a:r>
            <a:endParaRPr lang="ko-KR" altLang="en-US" b="1" dirty="0">
              <a:latin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4320" y="709190"/>
            <a:ext cx="7310927" cy="1666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+mj-ea"/>
                <a:ea typeface="+mj-ea"/>
              </a:rPr>
              <a:t>두 </a:t>
            </a:r>
            <a:r>
              <a:rPr lang="ko-KR" altLang="en-US" sz="1400" dirty="0">
                <a:latin typeface="+mj-ea"/>
                <a:ea typeface="+mj-ea"/>
              </a:rPr>
              <a:t>가지 특징 중 하나 이상을 가지는 </a:t>
            </a:r>
            <a:r>
              <a:rPr lang="en-US" altLang="ko-KR" sz="1400" dirty="0">
                <a:latin typeface="+mj-ea"/>
                <a:ea typeface="+mj-ea"/>
              </a:rPr>
              <a:t>N </a:t>
            </a:r>
            <a:r>
              <a:rPr lang="ko-KR" altLang="en-US" sz="1400" dirty="0">
                <a:latin typeface="+mj-ea"/>
                <a:ea typeface="+mj-ea"/>
              </a:rPr>
              <a:t>데이터가 </a:t>
            </a:r>
            <a:r>
              <a:rPr lang="ko-KR" altLang="en-US" sz="1400" dirty="0" smtClean="0">
                <a:latin typeface="+mj-ea"/>
                <a:ea typeface="+mj-ea"/>
              </a:rPr>
              <a:t>필요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 smtClean="0">
                <a:latin typeface="+mj-ea"/>
                <a:ea typeface="+mj-ea"/>
              </a:rPr>
              <a:t>gland</a:t>
            </a:r>
            <a:r>
              <a:rPr lang="ko-KR" altLang="en-US" sz="1400" dirty="0">
                <a:latin typeface="+mj-ea"/>
                <a:ea typeface="+mj-ea"/>
              </a:rPr>
              <a:t>가 선명하게 다수 존재하는 </a:t>
            </a:r>
            <a:r>
              <a:rPr lang="ko-KR" altLang="en-US" sz="1400" dirty="0" smtClean="0">
                <a:latin typeface="+mj-ea"/>
                <a:ea typeface="+mj-ea"/>
              </a:rPr>
              <a:t>조직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1400" dirty="0" smtClean="0">
                <a:latin typeface="+mj-ea"/>
                <a:ea typeface="+mj-ea"/>
              </a:rPr>
              <a:t>gland</a:t>
            </a:r>
            <a:r>
              <a:rPr lang="ko-KR" altLang="en-US" sz="1400" dirty="0">
                <a:latin typeface="+mj-ea"/>
                <a:ea typeface="+mj-ea"/>
              </a:rPr>
              <a:t>의 색이 유독 진하면 더 좋습니다</a:t>
            </a:r>
            <a:r>
              <a:rPr lang="en-US" altLang="ko-KR" sz="1400" dirty="0">
                <a:latin typeface="+mj-ea"/>
                <a:ea typeface="+mj-ea"/>
              </a:rPr>
              <a:t>(</a:t>
            </a:r>
            <a:r>
              <a:rPr lang="ko-KR" altLang="en-US" sz="1400" dirty="0">
                <a:latin typeface="+mj-ea"/>
                <a:ea typeface="+mj-ea"/>
              </a:rPr>
              <a:t>아래 </a:t>
            </a:r>
            <a:r>
              <a:rPr lang="en-US" altLang="ko-KR" sz="1400" dirty="0">
                <a:latin typeface="+mj-ea"/>
                <a:ea typeface="+mj-ea"/>
              </a:rPr>
              <a:t>Figure1,2). 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 smtClean="0">
                <a:latin typeface="+mj-ea"/>
                <a:ea typeface="+mj-ea"/>
              </a:rPr>
              <a:t> </a:t>
            </a:r>
            <a:r>
              <a:rPr lang="en-US" altLang="ko-KR" sz="1400" dirty="0">
                <a:latin typeface="+mj-ea"/>
                <a:ea typeface="+mj-ea"/>
              </a:rPr>
              <a:t>Gland</a:t>
            </a:r>
            <a:r>
              <a:rPr lang="ko-KR" altLang="en-US" sz="1400" dirty="0">
                <a:latin typeface="+mj-ea"/>
                <a:ea typeface="+mj-ea"/>
              </a:rPr>
              <a:t>와 별개로 거칠고 색이 짙은 세포조직이 있는 </a:t>
            </a:r>
            <a:r>
              <a:rPr lang="en-US" altLang="ko-KR" sz="1400" dirty="0" smtClean="0">
                <a:latin typeface="+mj-ea"/>
                <a:ea typeface="+mj-ea"/>
              </a:rPr>
              <a:t>image (</a:t>
            </a:r>
            <a:r>
              <a:rPr lang="ko-KR" altLang="en-US" sz="1400" dirty="0">
                <a:latin typeface="+mj-ea"/>
                <a:ea typeface="+mj-ea"/>
              </a:rPr>
              <a:t>아래 </a:t>
            </a:r>
            <a:r>
              <a:rPr lang="en-US" altLang="ko-KR" sz="1400" dirty="0">
                <a:latin typeface="+mj-ea"/>
                <a:ea typeface="+mj-ea"/>
              </a:rPr>
              <a:t>Figure 3,4). 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ko-KR" altLang="en-US" sz="1400" dirty="0" err="1" smtClean="0">
                <a:latin typeface="+mj-ea"/>
                <a:ea typeface="+mj-ea"/>
              </a:rPr>
              <a:t>딥러닝모델은</a:t>
            </a:r>
            <a:r>
              <a:rPr lang="ko-KR" altLang="en-US" sz="1400" dirty="0" smtClean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저 부분을 정말 </a:t>
            </a:r>
            <a:r>
              <a:rPr lang="ko-KR" altLang="en-US" sz="1400" dirty="0" smtClean="0">
                <a:latin typeface="+mj-ea"/>
                <a:ea typeface="+mj-ea"/>
              </a:rPr>
              <a:t>어려워함</a:t>
            </a:r>
            <a:endParaRPr lang="ko-KR" altLang="en-US" sz="1400" dirty="0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034" y="2409594"/>
            <a:ext cx="2707858" cy="420353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647" y="2215548"/>
            <a:ext cx="2962514" cy="459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4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현미경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143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2085" y="556119"/>
            <a:ext cx="74804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기존 이슈</a:t>
            </a:r>
            <a:endParaRPr lang="en-US" altLang="ko-KR" sz="1400" b="1" u="sng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정보 손실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모델 학습을 위해서 이미지의 축소 </a:t>
            </a:r>
            <a:r>
              <a:rPr lang="en-US" altLang="ko-KR" sz="1400" dirty="0" smtClean="0"/>
              <a:t>(3000*-&gt;512)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경계 정의의 어려움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기존의 명확한 사물 경계와는 다르게 의료 이미지는 경계의 어려움이 있음</a:t>
            </a:r>
            <a:endParaRPr lang="en-US" altLang="ko-KR" sz="14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 =&gt; pseudo label </a:t>
            </a:r>
            <a:r>
              <a:rPr lang="ko-KR" altLang="en-US" sz="1400" dirty="0" smtClean="0"/>
              <a:t>생성을 위한 새로운 접근법이 필요함 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Camouflaged </a:t>
            </a:r>
            <a:r>
              <a:rPr lang="en-US" altLang="ko-KR" sz="1400" dirty="0"/>
              <a:t>Object Detection </a:t>
            </a:r>
            <a:r>
              <a:rPr lang="ko-KR" altLang="en-US" sz="1400" dirty="0"/>
              <a:t>모델 중 하나인 </a:t>
            </a:r>
            <a:r>
              <a:rPr lang="en-US" altLang="ko-KR" sz="1400" dirty="0" err="1"/>
              <a:t>SINet</a:t>
            </a:r>
            <a:r>
              <a:rPr lang="ko-KR" altLang="en-US" sz="1400" dirty="0"/>
              <a:t>의 </a:t>
            </a:r>
            <a:r>
              <a:rPr lang="en-US" altLang="ko-KR" sz="1400" dirty="0"/>
              <a:t>Search Module</a:t>
            </a:r>
            <a:r>
              <a:rPr lang="ko-KR" altLang="en-US" sz="1400" dirty="0"/>
              <a:t>을 </a:t>
            </a:r>
            <a:r>
              <a:rPr lang="ko-KR" altLang="en-US" sz="1400" dirty="0" smtClean="0"/>
              <a:t>응용</a:t>
            </a:r>
            <a:endParaRPr lang="en-US" altLang="ko-KR" sz="14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Receptive field</a:t>
            </a:r>
            <a:r>
              <a:rPr lang="ko-KR" altLang="en-US" sz="1400" dirty="0" smtClean="0"/>
              <a:t>를 적용하여 상위 필터 정보가 복구된 </a:t>
            </a:r>
            <a:r>
              <a:rPr lang="en-US" altLang="ko-KR" sz="1400" dirty="0" smtClean="0"/>
              <a:t>(512-&gt;3000*) </a:t>
            </a:r>
            <a:r>
              <a:rPr lang="ko-KR" altLang="en-US" sz="1400" dirty="0" smtClean="0"/>
              <a:t>이미지로 정보가 흐르도록 적용</a:t>
            </a:r>
            <a:endParaRPr lang="en-US" altLang="ko-KR" sz="14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현재 </a:t>
            </a:r>
            <a:r>
              <a:rPr lang="en-US" altLang="ko-KR" sz="1400" dirty="0" smtClean="0"/>
              <a:t>pseudo </a:t>
            </a:r>
            <a:r>
              <a:rPr lang="ko-KR" altLang="en-US" sz="1400" dirty="0" smtClean="0"/>
              <a:t>레이블 생성까지 개발 완료</a:t>
            </a:r>
            <a:r>
              <a:rPr lang="en-US" altLang="ko-KR" sz="1400" dirty="0" smtClean="0"/>
              <a:t>-&gt; segmentation </a:t>
            </a:r>
            <a:r>
              <a:rPr lang="ko-KR" altLang="en-US" sz="1400" dirty="0" smtClean="0"/>
              <a:t>모델에 학습시킬 </a:t>
            </a:r>
            <a:r>
              <a:rPr lang="ko-KR" altLang="en-US" sz="1400" dirty="0" smtClean="0"/>
              <a:t>계획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u="sng" dirty="0" smtClean="0"/>
              <a:t>X40 </a:t>
            </a:r>
            <a:r>
              <a:rPr lang="ko-KR" altLang="en-US" sz="1400" b="1" u="sng" dirty="0" smtClean="0"/>
              <a:t>배율에 대한 모델 연구 필요</a:t>
            </a:r>
            <a:endParaRPr lang="en-US" altLang="ko-KR" sz="1400" b="1" u="sng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u="sng" dirty="0" smtClean="0"/>
              <a:t>Segmentation</a:t>
            </a:r>
            <a:r>
              <a:rPr lang="ko-KR" altLang="en-US" sz="1400" b="1" u="sng" dirty="0" smtClean="0"/>
              <a:t>을 학습시키기 보다는 현재 </a:t>
            </a:r>
            <a:r>
              <a:rPr lang="en-US" altLang="ko-KR" sz="1400" b="1" u="sng" dirty="0" smtClean="0"/>
              <a:t>CAM </a:t>
            </a:r>
            <a:r>
              <a:rPr lang="ko-KR" altLang="en-US" sz="1400" b="1" u="sng" dirty="0" smtClean="0"/>
              <a:t>업데이트를 시도</a:t>
            </a:r>
            <a:endParaRPr lang="en-US" altLang="ko-KR" sz="1400" b="1" u="sng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추가 </a:t>
            </a:r>
            <a:r>
              <a:rPr lang="en-US" altLang="ko-KR" sz="1400" b="1" u="sng" dirty="0" smtClean="0"/>
              <a:t>COD </a:t>
            </a:r>
            <a:r>
              <a:rPr lang="ko-KR" altLang="en-US" sz="1400" b="1" u="sng" dirty="0" smtClean="0"/>
              <a:t>실험 </a:t>
            </a:r>
            <a:r>
              <a:rPr lang="en-US" altLang="ko-KR" sz="1400" b="1" u="sng" dirty="0" smtClean="0"/>
              <a:t>: </a:t>
            </a:r>
            <a:r>
              <a:rPr lang="en-US" altLang="ko-KR" sz="1400" b="1" u="sng" dirty="0" err="1" smtClean="0"/>
              <a:t>grayscal</a:t>
            </a:r>
            <a:r>
              <a:rPr lang="en-US" altLang="ko-KR" sz="1400" b="1" u="sng" dirty="0" err="1" smtClean="0"/>
              <a:t>ing</a:t>
            </a:r>
            <a:r>
              <a:rPr lang="en-US" altLang="ko-KR" sz="1400" b="1" u="sng" dirty="0" smtClean="0"/>
              <a:t> </a:t>
            </a:r>
            <a:r>
              <a:rPr lang="ko-KR" altLang="en-US" sz="1400" b="1" u="sng" dirty="0" smtClean="0"/>
              <a:t>데이터 실험 </a:t>
            </a:r>
            <a:r>
              <a:rPr lang="en-US" altLang="ko-KR" sz="1400" b="1" u="sng" dirty="0" smtClean="0"/>
              <a:t>=&gt;</a:t>
            </a:r>
            <a:r>
              <a:rPr lang="ko-KR" altLang="en-US" sz="1400" b="1" u="sng" dirty="0"/>
              <a:t> </a:t>
            </a:r>
            <a:r>
              <a:rPr lang="ko-KR" altLang="en-US" sz="1400" b="1" u="sng" dirty="0" smtClean="0"/>
              <a:t>색상에 대한 이슈 완화 목적</a:t>
            </a:r>
            <a:endParaRPr lang="en-US" altLang="ko-KR" sz="1400" b="1" u="sng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45" y="4566593"/>
            <a:ext cx="5674411" cy="185866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28650" y="3514726"/>
            <a:ext cx="6076950" cy="933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39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665" y="1725905"/>
            <a:ext cx="2719585" cy="229528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725905"/>
            <a:ext cx="2719585" cy="229528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010" y="1725905"/>
            <a:ext cx="2719585" cy="229528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112" y="4173831"/>
            <a:ext cx="2734986" cy="229528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457" y="4184449"/>
            <a:ext cx="2737191" cy="230615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2085" y="643925"/>
            <a:ext cx="6254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Gray scale </a:t>
            </a:r>
            <a:r>
              <a:rPr lang="ko-KR" altLang="en-US" dirty="0" smtClean="0"/>
              <a:t>테스트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모서리쪽</a:t>
            </a:r>
            <a:r>
              <a:rPr lang="ko-KR" altLang="en-US" dirty="0" smtClean="0"/>
              <a:t> 어두운 부분에 대한 오류가 완화되지 않음</a:t>
            </a:r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-76200" y="3228975"/>
            <a:ext cx="1209675" cy="10572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400175" y="5676900"/>
            <a:ext cx="1209675" cy="10572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4264897" y="5676900"/>
            <a:ext cx="1209675" cy="10572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7874872" y="3228975"/>
            <a:ext cx="1209675" cy="10572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07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339" y="1187575"/>
            <a:ext cx="3525408" cy="25788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26" y="3959438"/>
            <a:ext cx="2913560" cy="21313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836" y="3959438"/>
            <a:ext cx="2913560" cy="213132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81343" y="6123173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COD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738804" y="6123173"/>
            <a:ext cx="175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Data </a:t>
            </a:r>
            <a:r>
              <a:rPr lang="en-US" altLang="ko-KR" dirty="0" err="1" smtClean="0"/>
              <a:t>aug</a:t>
            </a:r>
            <a:r>
              <a:rPr lang="en-US" altLang="ko-KR" dirty="0" smtClean="0"/>
              <a:t> + COD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8320753" y="2026431"/>
            <a:ext cx="282131" cy="2667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946" y="3959438"/>
            <a:ext cx="2913560" cy="213131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742384" y="6123173"/>
            <a:ext cx="175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Gray-scale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5" y="1187575"/>
            <a:ext cx="3525408" cy="257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3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IRB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IRB </a:t>
            </a:r>
            <a:r>
              <a:rPr lang="ko-KR" altLang="en-US" sz="2000" b="1" dirty="0" smtClean="0">
                <a:latin typeface="+mj-ea"/>
                <a:ea typeface="+mj-ea"/>
              </a:rPr>
              <a:t>준비 필요 사항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7863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</a:rPr>
              <a:t>IRB </a:t>
            </a:r>
            <a:r>
              <a:rPr lang="ko-KR" altLang="en-US" b="1" dirty="0" smtClean="0">
                <a:latin typeface="+mj-ea"/>
              </a:rPr>
              <a:t>준비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155575" y="550810"/>
            <a:ext cx="7480425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카이스트 필요 서류</a:t>
            </a:r>
            <a:endParaRPr lang="en-US" altLang="ko-KR" sz="1400" b="1" u="sng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u="sng" dirty="0" smtClean="0"/>
              <a:t>CITI : </a:t>
            </a:r>
            <a:r>
              <a:rPr lang="ko-KR" altLang="en-US" sz="1400" b="1" u="sng" dirty="0" smtClean="0"/>
              <a:t>각  학생 수료 필요 </a:t>
            </a:r>
            <a:r>
              <a:rPr lang="en-US" altLang="ko-KR" sz="1400" b="1" u="sng" dirty="0" smtClean="0"/>
              <a:t>(“</a:t>
            </a:r>
            <a:r>
              <a:rPr lang="en-US" altLang="ko-KR" sz="1400" b="1" u="sng" dirty="0" err="1" smtClean="0"/>
              <a:t>bryan</a:t>
            </a:r>
            <a:r>
              <a:rPr lang="en-US" altLang="ko-KR" sz="1400" b="1" u="sng" dirty="0" smtClean="0"/>
              <a:t>, </a:t>
            </a:r>
            <a:r>
              <a:rPr lang="ko-KR" altLang="en-US" sz="1400" b="1" u="sng" dirty="0" err="1" smtClean="0"/>
              <a:t>홍성래</a:t>
            </a:r>
            <a:r>
              <a:rPr lang="en-US" altLang="ko-KR" sz="1400" b="1" u="sng" dirty="0" smtClean="0"/>
              <a:t>, </a:t>
            </a:r>
            <a:r>
              <a:rPr lang="ko-KR" altLang="en-US" sz="1400" b="1" u="sng" dirty="0" err="1" smtClean="0"/>
              <a:t>김태미</a:t>
            </a:r>
            <a:r>
              <a:rPr lang="en-US" altLang="ko-KR" sz="1400" b="1" u="sng" dirty="0" smtClean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심의면제신청서</a:t>
            </a:r>
            <a:endParaRPr lang="en-US" altLang="ko-KR" sz="1400" b="1" u="sng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인체유래물연구 심의면제자가 </a:t>
            </a:r>
            <a:r>
              <a:rPr lang="ko-KR" altLang="en-US" sz="1400" b="1" u="sng" dirty="0" err="1" smtClean="0"/>
              <a:t>점검표</a:t>
            </a:r>
            <a:endParaRPr lang="en-US" altLang="ko-KR" sz="1400" b="1" u="sng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연구계획서</a:t>
            </a:r>
            <a:endParaRPr lang="en-US" altLang="ko-KR" sz="1400" b="1" u="sng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/>
              <a:t>씨젠</a:t>
            </a:r>
            <a:r>
              <a:rPr lang="ko-KR" altLang="en-US" sz="1400" dirty="0" smtClean="0"/>
              <a:t> 의료 재단 필요 서류</a:t>
            </a:r>
            <a:endParaRPr lang="en-US" altLang="ko-KR" sz="1400" dirty="0" smtClean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 smtClean="0"/>
              <a:t>심의 면제 확인서</a:t>
            </a:r>
            <a:endParaRPr lang="en-US" altLang="ko-KR" sz="1400" b="1" dirty="0" smtClean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 smtClean="0"/>
              <a:t>동의 면제 사유서</a:t>
            </a:r>
            <a:endParaRPr lang="en-US" altLang="ko-KR" sz="1400" b="1" dirty="0" smtClean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 smtClean="0"/>
              <a:t>연구 </a:t>
            </a:r>
            <a:r>
              <a:rPr lang="ko-KR" altLang="en-US" sz="1400" b="1" dirty="0" err="1" smtClean="0"/>
              <a:t>계획심의</a:t>
            </a:r>
            <a:r>
              <a:rPr lang="ko-KR" altLang="en-US" sz="1400" b="1" dirty="0" smtClean="0"/>
              <a:t> 의뢰서 </a:t>
            </a:r>
            <a:r>
              <a:rPr lang="en-US" altLang="ko-KR" sz="1400" b="1" dirty="0" smtClean="0"/>
              <a:t>: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이전 </a:t>
            </a:r>
            <a:r>
              <a:rPr lang="ko-KR" altLang="en-US" sz="1400" b="1" dirty="0" err="1" smtClean="0"/>
              <a:t>씨젠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의료재단과</a:t>
            </a:r>
            <a:r>
              <a:rPr lang="ko-KR" altLang="en-US" sz="1400" b="1" dirty="0" smtClean="0"/>
              <a:t> 카이스트의 프로젝트 명칭 차이로 인해서 필요한 서류</a:t>
            </a:r>
            <a:endParaRPr lang="en-US" altLang="ko-KR" sz="14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0901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054780"/>
              </p:ext>
            </p:extLst>
          </p:nvPr>
        </p:nvGraphicFramePr>
        <p:xfrm>
          <a:off x="260466" y="515390"/>
          <a:ext cx="8725593" cy="1745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9949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597779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4097865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2510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스캐너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1/07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1/17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1379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데이터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dirty="0" smtClean="0"/>
                        <a:t>스캐너 학습 데이터 이동</a:t>
                      </a:r>
                      <a:endParaRPr lang="en-US" altLang="ko-KR" sz="1200" b="1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226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서버로 이동 완료 </a:t>
                      </a:r>
                      <a:r>
                        <a:rPr lang="en-US" altLang="ko-KR" sz="1200" baseline="0" dirty="0" smtClean="0"/>
                        <a:t>(colon/stomach)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355885"/>
              </p:ext>
            </p:extLst>
          </p:nvPr>
        </p:nvGraphicFramePr>
        <p:xfrm>
          <a:off x="260466" y="2261023"/>
          <a:ext cx="8725593" cy="43970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9949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606325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4089319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32082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위장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대장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dirty="0" smtClean="0"/>
                        <a:t>이슈 대응으로 인한 설치 연기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 리눅스 서버에서 발생하는 패치 오류 확인 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err="1" smtClean="0"/>
                        <a:t>openslide</a:t>
                      </a:r>
                      <a:r>
                        <a:rPr lang="en-US" altLang="ko-KR" sz="1200" dirty="0" smtClean="0"/>
                        <a:t>, pillow </a:t>
                      </a:r>
                      <a:r>
                        <a:rPr lang="ko-KR" altLang="en-US" sz="1200" dirty="0" smtClean="0"/>
                        <a:t>재설치 및 업데이트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err="1" smtClean="0"/>
                        <a:t>pixman</a:t>
                      </a:r>
                      <a:r>
                        <a:rPr lang="en-US" altLang="ko-KR" sz="1200" dirty="0" smtClean="0"/>
                        <a:t> (</a:t>
                      </a:r>
                      <a:r>
                        <a:rPr lang="ko-KR" altLang="en-US" sz="1200" dirty="0" smtClean="0"/>
                        <a:t>현재 원인으로 확인되는 모듈</a:t>
                      </a:r>
                      <a:r>
                        <a:rPr lang="en-US" altLang="ko-KR" sz="1200" dirty="0" smtClean="0"/>
                        <a:t>) </a:t>
                      </a:r>
                      <a:r>
                        <a:rPr lang="ko-KR" altLang="en-US" sz="1200" dirty="0" smtClean="0"/>
                        <a:t>업데이트 </a:t>
                      </a:r>
                      <a:r>
                        <a:rPr lang="en-US" altLang="ko-KR" sz="1200" dirty="0" smtClean="0"/>
                        <a:t>-&gt; </a:t>
                      </a:r>
                      <a:r>
                        <a:rPr lang="ko-KR" altLang="en-US" sz="1200" dirty="0" smtClean="0"/>
                        <a:t>현재 오류 해결 </a:t>
                      </a:r>
                      <a:r>
                        <a:rPr lang="en-US" altLang="ko-KR" sz="1200" dirty="0" smtClean="0"/>
                        <a:t>(1/17)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dirty="0" smtClean="0"/>
                        <a:t>Confidence score </a:t>
                      </a:r>
                      <a:r>
                        <a:rPr lang="ko-KR" altLang="en-US" sz="1200" b="1" dirty="0" smtClean="0"/>
                        <a:t>코드 수정</a:t>
                      </a:r>
                      <a:endParaRPr lang="en-US" altLang="ko-KR" sz="1200" b="1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현재 </a:t>
                      </a:r>
                      <a:r>
                        <a:rPr lang="en-US" altLang="ko-KR" sz="1200" dirty="0" smtClean="0"/>
                        <a:t>14</a:t>
                      </a:r>
                      <a:r>
                        <a:rPr lang="ko-KR" altLang="en-US" sz="1200" dirty="0" smtClean="0"/>
                        <a:t>번 서버 </a:t>
                      </a:r>
                      <a:r>
                        <a:rPr lang="en-US" altLang="ko-KR" sz="1200" dirty="0" err="1" smtClean="0"/>
                        <a:t>ori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코드에 </a:t>
                      </a:r>
                      <a:r>
                        <a:rPr lang="en-US" altLang="ko-KR" sz="1200" baseline="0" dirty="0" smtClean="0"/>
                        <a:t>Confidence score</a:t>
                      </a:r>
                      <a:r>
                        <a:rPr lang="ko-KR" altLang="en-US" sz="1200" baseline="0" dirty="0" smtClean="0"/>
                        <a:t>를 모델이 제공하도록 코드 수정 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매뉴얼 전달 완료</a:t>
                      </a:r>
                      <a:endParaRPr lang="ko-KR" altLang="en-US" sz="120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dirty="0" smtClean="0"/>
                        <a:t>VIT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feature extractor </a:t>
                      </a:r>
                      <a:r>
                        <a:rPr lang="ko-KR" altLang="en-US" sz="1200" dirty="0" smtClean="0"/>
                        <a:t>기반의 </a:t>
                      </a:r>
                      <a:r>
                        <a:rPr lang="en-US" altLang="ko-KR" sz="1200" dirty="0" smtClean="0"/>
                        <a:t>WSI </a:t>
                      </a:r>
                      <a:r>
                        <a:rPr lang="ko-KR" altLang="en-US" sz="1200" dirty="0" smtClean="0"/>
                        <a:t>분류기 연구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진행중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 smtClean="0"/>
                        <a:t>씨젠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AI</a:t>
                      </a:r>
                      <a:r>
                        <a:rPr lang="ko-KR" altLang="en-US" sz="1200" dirty="0" smtClean="0"/>
                        <a:t>팀 에서 협업 요청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baseline="0" dirty="0" err="1" smtClean="0"/>
                        <a:t>Pixman</a:t>
                      </a:r>
                      <a:r>
                        <a:rPr lang="en-US" altLang="ko-KR" sz="1200" b="0" baseline="0" dirty="0" smtClean="0"/>
                        <a:t> </a:t>
                      </a:r>
                      <a:r>
                        <a:rPr lang="ko-KR" altLang="en-US" sz="1200" b="0" baseline="0" dirty="0" smtClean="0"/>
                        <a:t>오류 해결 </a:t>
                      </a:r>
                      <a:r>
                        <a:rPr lang="en-US" altLang="ko-KR" sz="1200" b="0" baseline="0" dirty="0" smtClean="0"/>
                        <a:t>(</a:t>
                      </a:r>
                      <a:r>
                        <a:rPr lang="en-US" altLang="ko-KR" sz="1200" b="0" baseline="0" dirty="0" err="1" smtClean="0"/>
                        <a:t>pixman</a:t>
                      </a:r>
                      <a:r>
                        <a:rPr lang="en-US" altLang="ko-KR" sz="1200" b="0" baseline="0" dirty="0" smtClean="0"/>
                        <a:t> </a:t>
                      </a:r>
                      <a:r>
                        <a:rPr lang="ko-KR" altLang="en-US" sz="1200" b="0" baseline="0" dirty="0" smtClean="0"/>
                        <a:t>업데이트</a:t>
                      </a:r>
                      <a:r>
                        <a:rPr lang="en-US" altLang="ko-KR" sz="1200" b="0" baseline="0" dirty="0" smtClean="0"/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baseline="0" dirty="0" smtClean="0"/>
                        <a:t>/vast </a:t>
                      </a:r>
                      <a:r>
                        <a:rPr lang="ko-KR" altLang="en-US" sz="1200" b="0" baseline="0" dirty="0" smtClean="0"/>
                        <a:t>데이터 오류 해결 </a:t>
                      </a:r>
                      <a:r>
                        <a:rPr lang="en-US" altLang="ko-KR" sz="1200" b="0" baseline="0" dirty="0" smtClean="0"/>
                        <a:t>(</a:t>
                      </a:r>
                      <a:r>
                        <a:rPr lang="ko-KR" altLang="en-US" sz="1200" b="0" baseline="0" dirty="0" smtClean="0"/>
                        <a:t>커널 변경</a:t>
                      </a:r>
                      <a:r>
                        <a:rPr lang="en-US" altLang="ko-KR" sz="1200" b="0" baseline="0" dirty="0" smtClean="0"/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="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baseline="0" dirty="0" smtClean="0"/>
                        <a:t>1</a:t>
                      </a:r>
                      <a:r>
                        <a:rPr lang="ko-KR" altLang="en-US" sz="1200" b="0" baseline="0" dirty="0" smtClean="0"/>
                        <a:t>차 학습 완료 </a:t>
                      </a:r>
                      <a:endParaRPr lang="en-US" altLang="ko-KR" sz="1200" b="0" baseline="0" dirty="0" smtClean="0"/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smtClean="0"/>
                        <a:t>Stomach: 65%</a:t>
                      </a:r>
                    </a:p>
                    <a:p>
                      <a:pPr marL="1200150" lvl="2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 smtClean="0"/>
                        <a:t>/vast/update_wsi_classifier/stomach/models/3class/densenet_slide_classifier.pt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smtClean="0"/>
                        <a:t>Colon: 59%</a:t>
                      </a:r>
                    </a:p>
                    <a:p>
                      <a:pPr marL="1200150" lvl="2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 smtClean="0"/>
                        <a:t>/vast/update_wsi_classifier/colon/models/3class/slide_classifier.pt</a:t>
                      </a:r>
                      <a:endParaRPr lang="en-US" altLang="ko-KR" sz="1050" b="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="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9802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기타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1/11 </a:t>
                      </a:r>
                      <a:r>
                        <a:rPr lang="ko-KR" altLang="en-US" sz="1200" baseline="0" dirty="0" err="1" smtClean="0"/>
                        <a:t>씨젠</a:t>
                      </a:r>
                      <a:r>
                        <a:rPr lang="ko-KR" altLang="en-US" sz="1200" baseline="0" dirty="0" smtClean="0"/>
                        <a:t> 실무자 워크숍</a:t>
                      </a: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담당자 변경 및 인수인계 </a:t>
                      </a:r>
                      <a:r>
                        <a:rPr lang="en-US" altLang="ko-KR" sz="1200" baseline="0" dirty="0" smtClean="0"/>
                        <a:t>1</a:t>
                      </a:r>
                      <a:r>
                        <a:rPr lang="ko-KR" altLang="en-US" sz="1200" baseline="0" dirty="0" smtClean="0"/>
                        <a:t>차 완료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WSI framework (</a:t>
                      </a:r>
                      <a:r>
                        <a:rPr lang="ko-KR" altLang="en-US" sz="1200" baseline="0" dirty="0" smtClean="0"/>
                        <a:t>박영진 </a:t>
                      </a:r>
                      <a:r>
                        <a:rPr lang="en-US" altLang="ko-KR" sz="1200" baseline="0" dirty="0" smtClean="0"/>
                        <a:t>-&gt; </a:t>
                      </a:r>
                      <a:r>
                        <a:rPr lang="en-US" altLang="ko-KR" sz="1200" baseline="0" dirty="0" err="1" smtClean="0"/>
                        <a:t>willmer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GCNN (</a:t>
                      </a:r>
                      <a:r>
                        <a:rPr lang="en-US" altLang="ko-KR" sz="1200" baseline="0" dirty="0" err="1" smtClean="0"/>
                        <a:t>murtaza</a:t>
                      </a:r>
                      <a:r>
                        <a:rPr lang="en-US" altLang="ko-KR" sz="1200" baseline="0" dirty="0" smtClean="0"/>
                        <a:t>-&gt; </a:t>
                      </a:r>
                      <a:r>
                        <a:rPr lang="en-US" altLang="ko-KR" sz="1200" baseline="0" dirty="0" err="1" smtClean="0"/>
                        <a:t>jj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err="1" smtClean="0"/>
                        <a:t>LossDiff</a:t>
                      </a:r>
                      <a:r>
                        <a:rPr lang="en-US" altLang="ko-KR" sz="1200" baseline="0" dirty="0" smtClean="0"/>
                        <a:t> (</a:t>
                      </a:r>
                      <a:r>
                        <a:rPr lang="en-US" altLang="ko-KR" sz="1200" baseline="0" dirty="0" err="1" smtClean="0"/>
                        <a:t>murtaza</a:t>
                      </a:r>
                      <a:r>
                        <a:rPr lang="en-US" altLang="ko-KR" sz="1200" baseline="0" dirty="0" smtClean="0"/>
                        <a:t>-&gt; </a:t>
                      </a:r>
                      <a:r>
                        <a:rPr lang="ko-KR" altLang="en-US" sz="1200" baseline="0" dirty="0" err="1" smtClean="0"/>
                        <a:t>김무진</a:t>
                      </a:r>
                      <a:r>
                        <a:rPr lang="en-US" altLang="ko-KR" sz="1200" baseline="0" dirty="0" smtClean="0"/>
                        <a:t>)[2</a:t>
                      </a:r>
                      <a:r>
                        <a:rPr lang="ko-KR" altLang="en-US" sz="1200" baseline="0" dirty="0" smtClean="0"/>
                        <a:t>월 부터 예정</a:t>
                      </a:r>
                      <a:r>
                        <a:rPr lang="en-US" altLang="ko-KR" sz="1200" baseline="0" dirty="0" smtClean="0"/>
                        <a:t>]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b="1" u="sng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VIT : development </a:t>
                      </a:r>
                      <a:r>
                        <a:rPr lang="ko-KR" altLang="en-US" sz="1200" baseline="0" dirty="0" smtClean="0"/>
                        <a:t>정리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en-US" altLang="ko-KR" sz="1200" baseline="0" dirty="0" err="1" smtClean="0"/>
                        <a:t>Sota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리서치 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bryan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9451649" y="683664"/>
            <a:ext cx="786213" cy="1179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36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194865"/>
              </p:ext>
            </p:extLst>
          </p:nvPr>
        </p:nvGraphicFramePr>
        <p:xfrm>
          <a:off x="260466" y="515391"/>
          <a:ext cx="8725593" cy="8563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5701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591098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3848794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166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현미경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1/17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1/21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490566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1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569858"/>
              </p:ext>
            </p:extLst>
          </p:nvPr>
        </p:nvGraphicFramePr>
        <p:xfrm>
          <a:off x="260466" y="888122"/>
          <a:ext cx="8725593" cy="549585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6323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598790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3840480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255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Weakly</a:t>
                      </a:r>
                      <a:r>
                        <a:rPr lang="en-US" altLang="ko-KR" b="1" baseline="0" dirty="0" smtClean="0"/>
                        <a:t> supervised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이전에 </a:t>
                      </a:r>
                      <a:r>
                        <a:rPr lang="ko-KR" altLang="en-US" sz="1200" baseline="0" dirty="0" err="1" smtClean="0"/>
                        <a:t>디텍터</a:t>
                      </a:r>
                      <a:r>
                        <a:rPr lang="ko-KR" altLang="en-US" sz="1200" baseline="0" dirty="0" smtClean="0"/>
                        <a:t> 파트에서 연구되었던 </a:t>
                      </a:r>
                      <a:r>
                        <a:rPr lang="en-US" altLang="ko-KR" sz="1200" baseline="0" dirty="0" smtClean="0"/>
                        <a:t>camouflage </a:t>
                      </a:r>
                      <a:r>
                        <a:rPr lang="ko-KR" altLang="en-US" sz="1200" baseline="0" dirty="0" err="1" smtClean="0"/>
                        <a:t>디텍션</a:t>
                      </a:r>
                      <a:r>
                        <a:rPr lang="ko-KR" altLang="en-US" sz="1200" baseline="0" dirty="0" smtClean="0"/>
                        <a:t> 방식 적용 방법 연구 중</a:t>
                      </a: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COD </a:t>
                      </a:r>
                      <a:r>
                        <a:rPr lang="ko-KR" altLang="en-US" sz="1200" baseline="0" dirty="0" smtClean="0"/>
                        <a:t>방식에 대한 연구 및 개발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camouflage </a:t>
                      </a:r>
                      <a:r>
                        <a:rPr lang="ko-KR" altLang="en-US" sz="1200" baseline="0" dirty="0" err="1" smtClean="0"/>
                        <a:t>디텐션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(COD) </a:t>
                      </a:r>
                      <a:r>
                        <a:rPr lang="ko-KR" altLang="en-US" sz="1200" baseline="0" dirty="0" smtClean="0"/>
                        <a:t>방식의 알고리즘을 </a:t>
                      </a:r>
                      <a:r>
                        <a:rPr lang="en-US" altLang="ko-KR" sz="1200" baseline="0" dirty="0" smtClean="0"/>
                        <a:t>weakly supervised</a:t>
                      </a:r>
                      <a:r>
                        <a:rPr lang="ko-KR" altLang="en-US" sz="1200" baseline="0" dirty="0" smtClean="0"/>
                        <a:t>에 적용한 모델 생성 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현재 </a:t>
                      </a:r>
                      <a:r>
                        <a:rPr lang="en-US" altLang="ko-KR" sz="1200" baseline="0" dirty="0" smtClean="0"/>
                        <a:t>pseudo label </a:t>
                      </a:r>
                      <a:r>
                        <a:rPr lang="ko-KR" altLang="en-US" sz="1200" baseline="0" dirty="0" smtClean="0"/>
                        <a:t>생성 까지 완료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기존보다 </a:t>
                      </a:r>
                      <a:r>
                        <a:rPr lang="en-US" altLang="ko-KR" sz="1200" baseline="0" dirty="0" err="1" smtClean="0"/>
                        <a:t>heatmap</a:t>
                      </a:r>
                      <a:r>
                        <a:rPr lang="ko-KR" altLang="en-US" sz="1200" baseline="0" dirty="0" smtClean="0"/>
                        <a:t>의 디테일 대폭 상승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해당 방식으로 수도 라벨 생성 가능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업데이트된 </a:t>
                      </a:r>
                      <a:r>
                        <a:rPr lang="en-US" altLang="ko-KR" sz="1200" baseline="0" dirty="0" smtClean="0"/>
                        <a:t>pseudo </a:t>
                      </a:r>
                      <a:r>
                        <a:rPr lang="en-US" altLang="ko-KR" sz="1200" baseline="0" dirty="0" err="1" smtClean="0"/>
                        <a:t>labe</a:t>
                      </a:r>
                      <a:r>
                        <a:rPr lang="ko-KR" altLang="en-US" sz="1200" baseline="0" dirty="0" smtClean="0"/>
                        <a:t>을 기준으로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en-US" altLang="ko-KR" sz="1200" baseline="0" dirty="0" err="1" smtClean="0"/>
                        <a:t>seg</a:t>
                      </a:r>
                      <a:r>
                        <a:rPr lang="en-US" altLang="ko-KR" sz="1200" baseline="0" dirty="0" smtClean="0"/>
                        <a:t> model </a:t>
                      </a:r>
                      <a:r>
                        <a:rPr lang="ko-KR" altLang="en-US" sz="1200" baseline="0" dirty="0" smtClean="0"/>
                        <a:t>학습 해볼 계획</a:t>
                      </a: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X40 </a:t>
                      </a:r>
                      <a:r>
                        <a:rPr lang="ko-KR" altLang="en-US" sz="1200" baseline="0" dirty="0" smtClean="0"/>
                        <a:t>배율에 대한 모델 연구 필요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Segmentation</a:t>
                      </a:r>
                      <a:r>
                        <a:rPr lang="ko-KR" altLang="en-US" sz="1200" baseline="0" dirty="0" smtClean="0"/>
                        <a:t>을 학습시키기 보다는 현재 </a:t>
                      </a:r>
                      <a:r>
                        <a:rPr lang="en-US" altLang="ko-KR" sz="1200" baseline="0" dirty="0" smtClean="0"/>
                        <a:t>CAM </a:t>
                      </a:r>
                      <a:r>
                        <a:rPr lang="ko-KR" altLang="en-US" sz="1200" baseline="0" dirty="0" smtClean="0"/>
                        <a:t>업데이트를 시도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추가 </a:t>
                      </a:r>
                      <a:r>
                        <a:rPr lang="en-US" altLang="ko-KR" sz="1200" baseline="0" dirty="0" smtClean="0"/>
                        <a:t>COD </a:t>
                      </a:r>
                      <a:r>
                        <a:rPr lang="ko-KR" altLang="en-US" sz="1200" baseline="0" dirty="0" smtClean="0"/>
                        <a:t>실험 </a:t>
                      </a:r>
                      <a:r>
                        <a:rPr lang="en-US" altLang="ko-KR" sz="1200" baseline="0" dirty="0" smtClean="0"/>
                        <a:t>: </a:t>
                      </a:r>
                      <a:r>
                        <a:rPr lang="en-US" altLang="ko-KR" sz="1200" baseline="0" dirty="0" err="1" smtClean="0"/>
                        <a:t>grayscaling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데이터 실험 </a:t>
                      </a:r>
                      <a:r>
                        <a:rPr lang="en-US" altLang="ko-KR" sz="1200" baseline="0" dirty="0" smtClean="0"/>
                        <a:t>=&gt; </a:t>
                      </a:r>
                      <a:r>
                        <a:rPr lang="ko-KR" altLang="en-US" sz="1200" baseline="0" dirty="0" smtClean="0"/>
                        <a:t>색상에 대한 이슈 완화 목적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255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Segmentation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baseline="0" dirty="0" smtClean="0"/>
                        <a:t>모델 비교 실험</a:t>
                      </a:r>
                      <a:endParaRPr lang="en-US" altLang="ko-KR" sz="1200" b="1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1) baseline, 2) 0 label, 3) </a:t>
                      </a:r>
                      <a:r>
                        <a:rPr lang="en-US" altLang="ko-KR" sz="1200" baseline="0" dirty="0" err="1" smtClean="0"/>
                        <a:t>cutmix</a:t>
                      </a:r>
                      <a:r>
                        <a:rPr lang="en-US" altLang="ko-KR" sz="1200" baseline="0" dirty="0" smtClean="0"/>
                        <a:t> segmentation, 4) </a:t>
                      </a:r>
                      <a:r>
                        <a:rPr lang="en-US" altLang="ko-KR" sz="1200" baseline="0" dirty="0" err="1" smtClean="0"/>
                        <a:t>segmix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네가지</a:t>
                      </a:r>
                      <a:r>
                        <a:rPr lang="ko-KR" altLang="en-US" sz="1200" baseline="0" dirty="0" smtClean="0"/>
                        <a:t> 모델에 대한 비교 실험 </a:t>
                      </a:r>
                      <a:r>
                        <a:rPr lang="en-US" altLang="ko-KR" sz="1200" baseline="0" dirty="0" smtClean="0"/>
                        <a:t>1</a:t>
                      </a:r>
                      <a:r>
                        <a:rPr lang="ko-KR" altLang="en-US" sz="1200" baseline="0" dirty="0" smtClean="0"/>
                        <a:t>차 완료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‘3)' </a:t>
                      </a:r>
                      <a:r>
                        <a:rPr lang="ko-KR" altLang="en-US" sz="1200" baseline="0" dirty="0" smtClean="0"/>
                        <a:t>모델의 경우</a:t>
                      </a:r>
                      <a:r>
                        <a:rPr lang="en-US" altLang="ko-KR" sz="1200" baseline="0" dirty="0" smtClean="0"/>
                        <a:t>, loss </a:t>
                      </a:r>
                      <a:r>
                        <a:rPr lang="ko-KR" altLang="en-US" sz="1200" baseline="0" dirty="0" smtClean="0"/>
                        <a:t>값에 대한 증가가 보임 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수치상은 실패한 실험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다만 </a:t>
                      </a:r>
                      <a:r>
                        <a:rPr lang="en-US" altLang="ko-KR" sz="1200" baseline="0" dirty="0" smtClean="0"/>
                        <a:t>‘3)' </a:t>
                      </a:r>
                      <a:r>
                        <a:rPr lang="ko-KR" altLang="en-US" sz="1200" baseline="0" dirty="0" smtClean="0"/>
                        <a:t>모델의 정량적인 결과를 확인해본 결과 </a:t>
                      </a:r>
                      <a:r>
                        <a:rPr lang="en-US" altLang="ko-KR" sz="1200" baseline="0" dirty="0" smtClean="0"/>
                        <a:t>'1),2)' </a:t>
                      </a:r>
                      <a:r>
                        <a:rPr lang="ko-KR" altLang="en-US" sz="1200" baseline="0" dirty="0" smtClean="0"/>
                        <a:t>방식보다 </a:t>
                      </a:r>
                      <a:r>
                        <a:rPr lang="en-US" altLang="ko-KR" sz="1200" baseline="0" dirty="0" smtClean="0"/>
                        <a:t>N</a:t>
                      </a:r>
                      <a:r>
                        <a:rPr lang="ko-KR" altLang="en-US" sz="1200" baseline="0" dirty="0" smtClean="0"/>
                        <a:t>과 </a:t>
                      </a:r>
                      <a:r>
                        <a:rPr lang="en-US" altLang="ko-KR" sz="1200" baseline="0" dirty="0" smtClean="0"/>
                        <a:t>M</a:t>
                      </a:r>
                      <a:r>
                        <a:rPr lang="ko-KR" altLang="en-US" sz="1200" baseline="0" dirty="0" smtClean="0"/>
                        <a:t>에 대한 샘플에 대해서 성능 향상이 확연함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  <a:tr h="3838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기타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IRB </a:t>
                      </a:r>
                      <a:r>
                        <a:rPr lang="ko-KR" altLang="en-US" sz="1200" baseline="0" dirty="0" smtClean="0"/>
                        <a:t>서류 준비 시작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242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55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 smtClean="0">
                <a:latin typeface="+mj-ea"/>
                <a:ea typeface="+mj-ea"/>
              </a:rPr>
              <a:t>스케너</a:t>
            </a:r>
            <a:r>
              <a:rPr lang="ko-KR" altLang="en-US" sz="2800" b="1" dirty="0" smtClean="0">
                <a:latin typeface="+mj-ea"/>
                <a:ea typeface="+mj-ea"/>
              </a:rPr>
              <a:t>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업데이트 내용 및 진행 사항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3067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</a:rPr>
              <a:t>데이터 업데이트 </a:t>
            </a:r>
            <a:r>
              <a:rPr lang="en-US" altLang="ko-KR" b="1" dirty="0" smtClean="0">
                <a:latin typeface="+mj-ea"/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  <a:latin typeface="+mj-ea"/>
              </a:rPr>
              <a:t>지난 슬라이드</a:t>
            </a:r>
            <a:r>
              <a:rPr lang="en-US" altLang="ko-KR" b="1" dirty="0" smtClean="0">
                <a:latin typeface="+mj-ea"/>
              </a:rPr>
              <a:t>)</a:t>
            </a:r>
            <a:r>
              <a:rPr lang="ko-KR" altLang="en-US" b="1" dirty="0" smtClean="0">
                <a:latin typeface="+mj-ea"/>
              </a:rPr>
              <a:t> 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155575" y="550810"/>
            <a:ext cx="7480425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현재 학습 상황 </a:t>
            </a:r>
            <a:r>
              <a:rPr lang="en-US" altLang="ko-KR" sz="1400" b="1" u="sng" dirty="0" smtClean="0"/>
              <a:t>(1/7 </a:t>
            </a:r>
            <a:r>
              <a:rPr lang="ko-KR" altLang="en-US" sz="1400" b="1" u="sng" dirty="0" smtClean="0"/>
              <a:t>목표</a:t>
            </a:r>
            <a:r>
              <a:rPr lang="en-US" altLang="ko-KR" sz="1400" b="1" u="sng" dirty="0" smtClean="0"/>
              <a:t>) : </a:t>
            </a:r>
            <a:r>
              <a:rPr lang="ko-KR" altLang="en-US" sz="1400" b="1" u="sng" dirty="0" smtClean="0">
                <a:solidFill>
                  <a:srgbClr val="FF0000"/>
                </a:solidFill>
              </a:rPr>
              <a:t>현재 담당자 이슈로 일부 지연 중</a:t>
            </a:r>
            <a:endParaRPr lang="en-US" altLang="ko-KR" sz="1400" b="1" u="sng" dirty="0" smtClean="0">
              <a:solidFill>
                <a:srgbClr val="FF0000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 smtClean="0"/>
              <a:t>1</a:t>
            </a:r>
            <a:r>
              <a:rPr lang="en-US" altLang="ko-KR" sz="1200" b="1" u="sng" dirty="0"/>
              <a:t>) 225 </a:t>
            </a:r>
            <a:r>
              <a:rPr lang="ko-KR" altLang="en-US" sz="1200" b="1" u="sng" dirty="0"/>
              <a:t>서버에서 </a:t>
            </a:r>
            <a:r>
              <a:rPr lang="en-US" altLang="ko-KR" sz="1200" b="1" u="sng" dirty="0"/>
              <a:t>colon </a:t>
            </a:r>
            <a:r>
              <a:rPr lang="en-US" altLang="ko-KR" sz="1200" b="1" u="sng" dirty="0" err="1"/>
              <a:t>lossdiff</a:t>
            </a:r>
            <a:r>
              <a:rPr lang="en-US" altLang="ko-KR" sz="1200" b="1" u="sng" dirty="0"/>
              <a:t> </a:t>
            </a:r>
            <a:r>
              <a:rPr lang="ko-KR" altLang="en-US" sz="1200" b="1" u="sng" dirty="0"/>
              <a:t>학습 중 </a:t>
            </a:r>
            <a:r>
              <a:rPr lang="en-US" altLang="ko-KR" sz="1200" b="1" u="sng" dirty="0"/>
              <a:t>-&gt; 226 </a:t>
            </a:r>
            <a:r>
              <a:rPr lang="ko-KR" altLang="en-US" sz="1200" b="1" u="sng" dirty="0"/>
              <a:t>서버로 이동 시켜서</a:t>
            </a:r>
            <a:r>
              <a:rPr lang="en-US" altLang="ko-KR" sz="1200" b="1" u="sng" dirty="0"/>
              <a:t>, WSI </a:t>
            </a:r>
            <a:r>
              <a:rPr lang="en-US" altLang="ko-KR" sz="1200" b="1" u="sng" dirty="0" err="1"/>
              <a:t>featurecube</a:t>
            </a:r>
            <a:r>
              <a:rPr lang="en-US" altLang="ko-KR" sz="1200" b="1" u="sng" dirty="0"/>
              <a:t> </a:t>
            </a:r>
            <a:r>
              <a:rPr lang="ko-KR" altLang="en-US" sz="1200" b="1" u="sng" dirty="0"/>
              <a:t>학습 계획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 smtClean="0"/>
              <a:t>2</a:t>
            </a:r>
            <a:r>
              <a:rPr lang="en-US" altLang="ko-KR" sz="1200" b="1" u="sng" dirty="0"/>
              <a:t>) </a:t>
            </a:r>
            <a:r>
              <a:rPr lang="en-US" altLang="ko-KR" sz="1200" b="1" u="sng" dirty="0" smtClean="0"/>
              <a:t>225 </a:t>
            </a:r>
            <a:r>
              <a:rPr lang="ko-KR" altLang="en-US" sz="1200" b="1" u="sng" dirty="0"/>
              <a:t>서버에서 </a:t>
            </a:r>
            <a:r>
              <a:rPr lang="en-US" altLang="ko-KR" sz="1200" b="1" u="sng" dirty="0" err="1"/>
              <a:t>stoamch</a:t>
            </a:r>
            <a:r>
              <a:rPr lang="en-US" altLang="ko-KR" sz="1200" b="1" u="sng" dirty="0"/>
              <a:t> </a:t>
            </a:r>
            <a:r>
              <a:rPr lang="en-US" altLang="ko-KR" sz="1200" b="1" u="sng" dirty="0" err="1"/>
              <a:t>lossdiff</a:t>
            </a:r>
            <a:r>
              <a:rPr lang="en-US" altLang="ko-KR" sz="1200" b="1" u="sng" dirty="0"/>
              <a:t> </a:t>
            </a:r>
            <a:r>
              <a:rPr lang="ko-KR" altLang="en-US" sz="1200" b="1" u="sng" dirty="0"/>
              <a:t>학습 계획 </a:t>
            </a:r>
            <a:r>
              <a:rPr lang="en-US" altLang="ko-KR" sz="1200" b="1" u="sng" dirty="0"/>
              <a:t>-&gt; 226 </a:t>
            </a:r>
            <a:r>
              <a:rPr lang="ko-KR" altLang="en-US" sz="1200" b="1" u="sng" dirty="0"/>
              <a:t>서버로 이동 시켜 </a:t>
            </a:r>
            <a:r>
              <a:rPr lang="en-US" altLang="ko-KR" sz="1200" b="1" u="sng" dirty="0"/>
              <a:t>WSI feature cube </a:t>
            </a:r>
            <a:r>
              <a:rPr lang="ko-KR" altLang="en-US" sz="1200" b="1" u="sng" dirty="0"/>
              <a:t>학습 계획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  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* 동시 접속으로 인한 모델 충돌 등에 대한 방지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  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3 class </a:t>
            </a:r>
            <a:r>
              <a:rPr lang="ko-KR" altLang="en-US" sz="1200" dirty="0"/>
              <a:t>정상 작동 확인후 </a:t>
            </a:r>
            <a:r>
              <a:rPr lang="en-US" altLang="ko-KR" sz="1200" dirty="0"/>
              <a:t>4 class </a:t>
            </a:r>
            <a:r>
              <a:rPr lang="ko-KR" altLang="en-US" sz="1200" dirty="0"/>
              <a:t>진행할 계획임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 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'2)' </a:t>
            </a:r>
            <a:r>
              <a:rPr lang="ko-KR" altLang="en-US" sz="1200" dirty="0"/>
              <a:t>까지 </a:t>
            </a:r>
            <a:r>
              <a:rPr lang="ko-KR" altLang="en-US" sz="1200" dirty="0" err="1"/>
              <a:t>진행후</a:t>
            </a:r>
            <a:r>
              <a:rPr lang="ko-KR" altLang="en-US" sz="1200" dirty="0"/>
              <a:t> 모델의 성능에 따라서</a:t>
            </a:r>
            <a:r>
              <a:rPr lang="en-US" altLang="ko-KR" sz="1200" dirty="0"/>
              <a:t>, </a:t>
            </a:r>
            <a:r>
              <a:rPr lang="ko-KR" altLang="en-US" sz="1200" dirty="0"/>
              <a:t>계획 수정 </a:t>
            </a:r>
            <a:r>
              <a:rPr lang="ko-KR" altLang="en-US" sz="1200" dirty="0" smtClean="0"/>
              <a:t>필요함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3119575" y="3472323"/>
            <a:ext cx="924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기존 </a:t>
            </a:r>
            <a:r>
              <a:rPr lang="en-US" altLang="ko-KR" sz="1100" dirty="0" smtClean="0"/>
              <a:t>14</a:t>
            </a:r>
            <a:r>
              <a:rPr lang="ko-KR" altLang="en-US" sz="1100" dirty="0" smtClean="0"/>
              <a:t>번</a:t>
            </a:r>
            <a:endParaRPr lang="ko-KR" altLang="en-US" sz="1100" dirty="0"/>
          </a:p>
        </p:txBody>
      </p:sp>
      <p:sp>
        <p:nvSpPr>
          <p:cNvPr id="32" name="직사각형 31"/>
          <p:cNvSpPr/>
          <p:nvPr/>
        </p:nvSpPr>
        <p:spPr>
          <a:xfrm>
            <a:off x="57150" y="5394740"/>
            <a:ext cx="2189985" cy="1094720"/>
          </a:xfrm>
          <a:prstGeom prst="rect">
            <a:avLst/>
          </a:prstGeom>
          <a:gradFill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Picture 35" descr="File:Icons8 flat folder.svg - Wikimedia Common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45" y="5638859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5" descr="File:Icons8 flat folder.svg - Wikimedia Common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37" y="5893288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직사각형 34"/>
          <p:cNvSpPr/>
          <p:nvPr/>
        </p:nvSpPr>
        <p:spPr>
          <a:xfrm>
            <a:off x="447616" y="5713835"/>
            <a:ext cx="9169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Uncategorized</a:t>
            </a:r>
            <a:endParaRPr lang="ko-KR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43960" y="5952280"/>
            <a:ext cx="7152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Dysplasia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Picture 35" descr="File:Icons8 flat folder.svg - Wikimedia Commons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74" y="5376227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8" name="꺾인 연결선 37"/>
          <p:cNvCxnSpPr>
            <a:endCxn id="37" idx="1"/>
          </p:cNvCxnSpPr>
          <p:nvPr/>
        </p:nvCxnSpPr>
        <p:spPr>
          <a:xfrm flipV="1">
            <a:off x="137450" y="5542455"/>
            <a:ext cx="311824" cy="189199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/>
          <p:nvPr/>
        </p:nvCxnSpPr>
        <p:spPr>
          <a:xfrm>
            <a:off x="138429" y="5567374"/>
            <a:ext cx="328283" cy="150101"/>
          </a:xfrm>
          <a:prstGeom prst="bentConnector3">
            <a:avLst>
              <a:gd name="adj1" fmla="val 46132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endCxn id="34" idx="1"/>
          </p:cNvCxnSpPr>
          <p:nvPr/>
        </p:nvCxnSpPr>
        <p:spPr>
          <a:xfrm>
            <a:off x="137450" y="5731654"/>
            <a:ext cx="309187" cy="327862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/>
          <p:nvPr/>
        </p:nvCxnSpPr>
        <p:spPr>
          <a:xfrm>
            <a:off x="137450" y="5731654"/>
            <a:ext cx="309187" cy="578480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456557" y="5461369"/>
            <a:ext cx="7005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438584" y="5423877"/>
            <a:ext cx="1217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LossDiff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1518924" y="5771239"/>
            <a:ext cx="170884" cy="242315"/>
            <a:chOff x="5450408" y="3255368"/>
            <a:chExt cx="489744" cy="6944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</p:grpSpPr>
        <p:sp>
          <p:nvSpPr>
            <p:cNvPr id="45" name="원통 44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원통 45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원통 46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1876821" y="6171346"/>
            <a:ext cx="170884" cy="242315"/>
            <a:chOff x="5450408" y="3255368"/>
            <a:chExt cx="489744" cy="6944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</p:grpSpPr>
        <p:sp>
          <p:nvSpPr>
            <p:cNvPr id="49" name="원통 48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원통 49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원통 50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1364602" y="6183267"/>
            <a:ext cx="259026" cy="237471"/>
            <a:chOff x="572642" y="3447654"/>
            <a:chExt cx="1905000" cy="1904997"/>
          </a:xfrm>
          <a:effectLst/>
        </p:grpSpPr>
        <p:pic>
          <p:nvPicPr>
            <p:cNvPr id="53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4" name="Picture 8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5" name="Picture 8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6" name="Picture 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7" name="오른쪽으로 구부러진 화살표 56"/>
          <p:cNvSpPr/>
          <p:nvPr/>
        </p:nvSpPr>
        <p:spPr>
          <a:xfrm rot="7865545">
            <a:off x="1792534" y="5758082"/>
            <a:ext cx="267487" cy="352793"/>
          </a:xfrm>
          <a:prstGeom prst="curv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1944947" y="5758196"/>
            <a:ext cx="214478" cy="220902"/>
            <a:chOff x="4475812" y="3935257"/>
            <a:chExt cx="259519" cy="267291"/>
          </a:xfrm>
        </p:grpSpPr>
        <p:pic>
          <p:nvPicPr>
            <p:cNvPr id="5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5812" y="3935257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0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3739" y="3982792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1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6367" y="4022071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62" name="직사각형 61"/>
          <p:cNvSpPr/>
          <p:nvPr/>
        </p:nvSpPr>
        <p:spPr>
          <a:xfrm>
            <a:off x="4769841" y="5263469"/>
            <a:ext cx="2117508" cy="914948"/>
          </a:xfrm>
          <a:prstGeom prst="rect">
            <a:avLst/>
          </a:prstGeom>
          <a:gradFill flip="none" rotWithShape="1"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3851048" y="5751499"/>
            <a:ext cx="9716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Whole slide </a:t>
            </a:r>
          </a:p>
          <a:p>
            <a:pPr algn="r"/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endParaRPr lang="ko-KR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4287055" y="5116572"/>
            <a:ext cx="655209" cy="641250"/>
            <a:chOff x="1066780" y="5164014"/>
            <a:chExt cx="655209" cy="641250"/>
          </a:xfrm>
        </p:grpSpPr>
        <p:sp>
          <p:nvSpPr>
            <p:cNvPr id="65" name="타원 64"/>
            <p:cNvSpPr/>
            <p:nvPr/>
          </p:nvSpPr>
          <p:spPr>
            <a:xfrm>
              <a:off x="1066780" y="5164014"/>
              <a:ext cx="655209" cy="64125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54626" y="5306444"/>
              <a:ext cx="132733" cy="327409"/>
            </a:xfrm>
            <a:prstGeom prst="rect">
              <a:avLst/>
            </a:prstGeom>
          </p:spPr>
        </p:pic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93535" y="5366834"/>
              <a:ext cx="132733" cy="327409"/>
            </a:xfrm>
            <a:prstGeom prst="rect">
              <a:avLst/>
            </a:prstGeom>
          </p:spPr>
        </p:pic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42472" y="5406823"/>
              <a:ext cx="132733" cy="327409"/>
            </a:xfrm>
            <a:prstGeom prst="rect">
              <a:avLst/>
            </a:prstGeom>
          </p:spPr>
        </p:pic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0921" y="5459979"/>
              <a:ext cx="132733" cy="327409"/>
            </a:xfrm>
            <a:prstGeom prst="rect">
              <a:avLst/>
            </a:prstGeom>
          </p:spPr>
        </p:pic>
        <p:pic>
          <p:nvPicPr>
            <p:cNvPr id="70" name="그림 6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59174" y="5234947"/>
              <a:ext cx="278937" cy="274568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</p:pic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>
              <a:off x="1259901" y="5223310"/>
              <a:ext cx="162752" cy="103183"/>
            </a:xfrm>
            <a:prstGeom prst="rect">
              <a:avLst/>
            </a:prstGeom>
          </p:spPr>
        </p:pic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 rot="10800000">
              <a:off x="1459506" y="5538182"/>
              <a:ext cx="162752" cy="103183"/>
            </a:xfrm>
            <a:prstGeom prst="rect">
              <a:avLst/>
            </a:prstGeom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B3027ACF-BBFE-4B73-9120-70BC6340405A}"/>
              </a:ext>
            </a:extLst>
          </p:cNvPr>
          <p:cNvGrpSpPr/>
          <p:nvPr/>
        </p:nvGrpSpPr>
        <p:grpSpPr>
          <a:xfrm>
            <a:off x="4856722" y="5281926"/>
            <a:ext cx="1070791" cy="878559"/>
            <a:chOff x="5943796" y="2779089"/>
            <a:chExt cx="2735123" cy="2359603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1D8F467-5985-48FB-B13A-7AB74E0A8034}"/>
                </a:ext>
              </a:extLst>
            </p:cNvPr>
            <p:cNvGrpSpPr/>
            <p:nvPr/>
          </p:nvGrpSpPr>
          <p:grpSpPr>
            <a:xfrm>
              <a:off x="5943796" y="2779089"/>
              <a:ext cx="2735123" cy="2359603"/>
              <a:chOff x="4841029" y="4267225"/>
              <a:chExt cx="1985396" cy="1372191"/>
            </a:xfrm>
          </p:grpSpPr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27B6194F-1B9E-48A5-B7C9-9BE34F7198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68778" y="4267225"/>
                <a:ext cx="1657647" cy="1372191"/>
              </a:xfrm>
              <a:prstGeom prst="rect">
                <a:avLst/>
              </a:prstGeom>
            </p:spPr>
          </p:pic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A3AE661-3B82-438B-BDC6-08A2D6BD7151}"/>
                  </a:ext>
                </a:extLst>
              </p:cNvPr>
              <p:cNvSpPr txBox="1"/>
              <p:nvPr/>
            </p:nvSpPr>
            <p:spPr>
              <a:xfrm rot="19244874">
                <a:off x="4841029" y="4309252"/>
                <a:ext cx="1100583" cy="243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00" dirty="0"/>
                  <a:t>3</a:t>
                </a:r>
              </a:p>
            </p:txBody>
          </p:sp>
        </p:grpSp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CD67BB01-268D-4824-8253-3BE68C8C33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809" t="1990" r="2760"/>
            <a:stretch/>
          </p:blipFill>
          <p:spPr>
            <a:xfrm>
              <a:off x="6583732" y="3433763"/>
              <a:ext cx="1435134" cy="1621119"/>
            </a:xfrm>
            <a:prstGeom prst="rect">
              <a:avLst/>
            </a:prstGeom>
          </p:spPr>
        </p:pic>
      </p:grpSp>
      <p:sp>
        <p:nvSpPr>
          <p:cNvPr id="78" name="TextBox 77"/>
          <p:cNvSpPr txBox="1"/>
          <p:nvPr/>
        </p:nvSpPr>
        <p:spPr>
          <a:xfrm>
            <a:off x="5852412" y="5394740"/>
            <a:ext cx="1217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Feature-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cube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123" y="3861140"/>
            <a:ext cx="939584" cy="76980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018464" y="3446595"/>
            <a:ext cx="1658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Linux 226</a:t>
            </a:r>
            <a:r>
              <a:rPr lang="ko-KR" altLang="en-US" dirty="0" smtClean="0"/>
              <a:t>번</a:t>
            </a:r>
            <a:endParaRPr lang="ko-KR" altLang="en-US" dirty="0"/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75513" y="3856502"/>
            <a:ext cx="939584" cy="769804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531634" y="3482309"/>
            <a:ext cx="1658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Linux 225</a:t>
            </a:r>
            <a:r>
              <a:rPr lang="ko-KR" altLang="en-US" dirty="0" smtClean="0"/>
              <a:t>번</a:t>
            </a:r>
            <a:endParaRPr lang="ko-KR" altLang="en-US" dirty="0"/>
          </a:p>
        </p:txBody>
      </p:sp>
      <p:cxnSp>
        <p:nvCxnSpPr>
          <p:cNvPr id="84" name="꺾인 연결선 83"/>
          <p:cNvCxnSpPr>
            <a:stCxn id="22" idx="2"/>
            <a:endCxn id="80" idx="3"/>
          </p:cNvCxnSpPr>
          <p:nvPr/>
        </p:nvCxnSpPr>
        <p:spPr>
          <a:xfrm rot="5400000">
            <a:off x="2333639" y="2998001"/>
            <a:ext cx="512109" cy="19839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3676516" y="2331774"/>
            <a:ext cx="13103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패치 생성</a:t>
            </a:r>
            <a:r>
              <a:rPr lang="en-US" altLang="ko-KR" sz="1200" dirty="0" smtClean="0"/>
              <a:t>//DB</a:t>
            </a:r>
            <a:endParaRPr lang="ko-KR" altLang="en-US" sz="1200" dirty="0"/>
          </a:p>
        </p:txBody>
      </p:sp>
      <p:cxnSp>
        <p:nvCxnSpPr>
          <p:cNvPr id="96" name="꺾인 연결선 95"/>
          <p:cNvCxnSpPr>
            <a:stCxn id="22" idx="2"/>
            <a:endCxn id="85" idx="1"/>
          </p:cNvCxnSpPr>
          <p:nvPr/>
        </p:nvCxnSpPr>
        <p:spPr>
          <a:xfrm rot="16200000" flipH="1">
            <a:off x="4174861" y="3140751"/>
            <a:ext cx="507471" cy="16938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2086512" y="4305133"/>
            <a:ext cx="15002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패치 이동 </a:t>
            </a:r>
            <a:r>
              <a:rPr lang="en-US" altLang="ko-KR" sz="1100" dirty="0" smtClean="0"/>
              <a:t>(</a:t>
            </a:r>
            <a:r>
              <a:rPr lang="ko-KR" altLang="en-US" sz="1100" dirty="0" smtClean="0">
                <a:solidFill>
                  <a:srgbClr val="FF0000"/>
                </a:solidFill>
              </a:rPr>
              <a:t>완료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  <p:sp>
        <p:nvSpPr>
          <p:cNvPr id="100" name="TextBox 99"/>
          <p:cNvSpPr txBox="1"/>
          <p:nvPr/>
        </p:nvSpPr>
        <p:spPr>
          <a:xfrm>
            <a:off x="3767348" y="4313434"/>
            <a:ext cx="15002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슬라이드 이동</a:t>
            </a:r>
            <a:endParaRPr lang="ko-KR" altLang="en-US" sz="1100" dirty="0"/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90725" y="2608773"/>
            <a:ext cx="939584" cy="769804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3963422" y="2903828"/>
            <a:ext cx="404747" cy="573934"/>
            <a:chOff x="5450408" y="3255368"/>
            <a:chExt cx="489744" cy="694460"/>
          </a:xfrm>
        </p:grpSpPr>
        <p:sp>
          <p:nvSpPr>
            <p:cNvPr id="28" name="원통 27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원통 28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원통 29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8" name="아래쪽 화살표 97"/>
          <p:cNvSpPr/>
          <p:nvPr/>
        </p:nvSpPr>
        <p:spPr>
          <a:xfrm>
            <a:off x="968525" y="4697573"/>
            <a:ext cx="359649" cy="5866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/>
          <p:nvPr/>
        </p:nvSpPr>
        <p:spPr>
          <a:xfrm>
            <a:off x="2363604" y="6400747"/>
            <a:ext cx="15002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 smtClean="0"/>
              <a:t>LossDiff</a:t>
            </a:r>
            <a:r>
              <a:rPr lang="en-US" altLang="ko-KR" sz="1100" dirty="0" smtClean="0"/>
              <a:t>(.</a:t>
            </a:r>
            <a:r>
              <a:rPr lang="en-US" altLang="ko-KR" sz="1100" dirty="0" err="1" smtClean="0"/>
              <a:t>plk</a:t>
            </a:r>
            <a:r>
              <a:rPr lang="en-US" altLang="ko-KR" sz="1100" dirty="0" smtClean="0"/>
              <a:t>) </a:t>
            </a:r>
            <a:r>
              <a:rPr lang="ko-KR" altLang="en-US" sz="1100" dirty="0" smtClean="0"/>
              <a:t>이동</a:t>
            </a:r>
            <a:endParaRPr lang="ko-KR" altLang="en-US" sz="1100" dirty="0"/>
          </a:p>
        </p:txBody>
      </p:sp>
      <p:cxnSp>
        <p:nvCxnSpPr>
          <p:cNvPr id="104" name="꺾인 연결선 103"/>
          <p:cNvCxnSpPr>
            <a:stCxn id="32" idx="2"/>
            <a:endCxn id="62" idx="2"/>
          </p:cNvCxnSpPr>
          <p:nvPr/>
        </p:nvCxnSpPr>
        <p:spPr>
          <a:xfrm rot="5400000" flipH="1" flipV="1">
            <a:off x="3334847" y="3995713"/>
            <a:ext cx="311043" cy="4676452"/>
          </a:xfrm>
          <a:prstGeom prst="bentConnector3">
            <a:avLst>
              <a:gd name="adj1" fmla="val -734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1323209" y="4914587"/>
            <a:ext cx="15002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패치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학습 </a:t>
            </a:r>
            <a:endParaRPr lang="ko-KR" altLang="en-US" sz="1100" dirty="0"/>
          </a:p>
        </p:txBody>
      </p:sp>
      <p:sp>
        <p:nvSpPr>
          <p:cNvPr id="109" name="아래쪽 화살표 108"/>
          <p:cNvSpPr/>
          <p:nvPr/>
        </p:nvSpPr>
        <p:spPr>
          <a:xfrm>
            <a:off x="5526344" y="4723049"/>
            <a:ext cx="275508" cy="4868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extBox 109"/>
          <p:cNvSpPr txBox="1"/>
          <p:nvPr/>
        </p:nvSpPr>
        <p:spPr>
          <a:xfrm>
            <a:off x="5772123" y="4791169"/>
            <a:ext cx="15002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슬라이드 학습</a:t>
            </a:r>
            <a:endParaRPr lang="ko-KR" altLang="en-US" sz="1100" dirty="0"/>
          </a:p>
        </p:txBody>
      </p:sp>
      <p:cxnSp>
        <p:nvCxnSpPr>
          <p:cNvPr id="111" name="꺾인 연결선 110"/>
          <p:cNvCxnSpPr>
            <a:stCxn id="78" idx="3"/>
            <a:endCxn id="29" idx="4"/>
          </p:cNvCxnSpPr>
          <p:nvPr/>
        </p:nvCxnSpPr>
        <p:spPr>
          <a:xfrm flipH="1" flipV="1">
            <a:off x="4368169" y="3191793"/>
            <a:ext cx="2702037" cy="2464557"/>
          </a:xfrm>
          <a:prstGeom prst="bentConnector3">
            <a:avLst>
              <a:gd name="adj1" fmla="val -84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6545738" y="3851641"/>
            <a:ext cx="15002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분류 결과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ko-KR" altLang="en-US" sz="1100" dirty="0" smtClean="0"/>
              <a:t>저장</a:t>
            </a:r>
            <a:endParaRPr lang="ko-KR" altLang="en-US" sz="1100" dirty="0"/>
          </a:p>
        </p:txBody>
      </p:sp>
      <p:sp>
        <p:nvSpPr>
          <p:cNvPr id="116" name="TextBox 115"/>
          <p:cNvSpPr txBox="1"/>
          <p:nvPr/>
        </p:nvSpPr>
        <p:spPr>
          <a:xfrm>
            <a:off x="5503704" y="2807715"/>
            <a:ext cx="27672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 smtClean="0"/>
              <a:t>*DB access </a:t>
            </a:r>
            <a:r>
              <a:rPr lang="ko-KR" altLang="en-US" sz="1200" b="1" u="sng" dirty="0" smtClean="0"/>
              <a:t>가능 확인</a:t>
            </a:r>
            <a:endParaRPr lang="ko-KR" altLang="en-US" sz="1200" b="1" u="sng" dirty="0"/>
          </a:p>
        </p:txBody>
      </p:sp>
    </p:spTree>
    <p:extLst>
      <p:ext uri="{BB962C8B-B14F-4D97-AF65-F5344CB8AC3E}">
        <p14:creationId xmlns:p14="http://schemas.microsoft.com/office/powerpoint/2010/main" val="247244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+mj-ea"/>
              </a:rPr>
              <a:t>Pixman</a:t>
            </a:r>
            <a:r>
              <a:rPr lang="en-US" altLang="ko-KR" b="1" dirty="0" smtClean="0">
                <a:latin typeface="+mj-ea"/>
              </a:rPr>
              <a:t> </a:t>
            </a:r>
            <a:r>
              <a:rPr lang="ko-KR" altLang="en-US" b="1" dirty="0" smtClean="0">
                <a:latin typeface="+mj-ea"/>
              </a:rPr>
              <a:t>업데이트 </a:t>
            </a:r>
            <a:r>
              <a:rPr lang="en-US" altLang="ko-KR" b="1" dirty="0" smtClean="0">
                <a:latin typeface="+mj-ea"/>
              </a:rPr>
              <a:t>– </a:t>
            </a:r>
            <a:r>
              <a:rPr lang="ko-KR" altLang="en-US" b="1" dirty="0" smtClean="0">
                <a:latin typeface="+mj-ea"/>
              </a:rPr>
              <a:t>오류 확인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14" y="1211903"/>
            <a:ext cx="939584" cy="76980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874455" y="797358"/>
            <a:ext cx="1658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Linux 226</a:t>
            </a:r>
            <a:r>
              <a:rPr lang="ko-KR" altLang="en-US" dirty="0" smtClean="0"/>
              <a:t>번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504" y="1207265"/>
            <a:ext cx="939584" cy="76980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87625" y="833072"/>
            <a:ext cx="1658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Linux 225</a:t>
            </a:r>
            <a:r>
              <a:rPr lang="ko-KR" altLang="en-US" dirty="0" smtClean="0"/>
              <a:t>번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stCxn id="12" idx="3"/>
            <a:endCxn id="20" idx="1"/>
          </p:cNvCxnSpPr>
          <p:nvPr/>
        </p:nvCxnSpPr>
        <p:spPr>
          <a:xfrm flipV="1">
            <a:off x="1453698" y="1592167"/>
            <a:ext cx="3677806" cy="46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2173985"/>
            <a:ext cx="3784619" cy="167593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55575" y="4042197"/>
            <a:ext cx="7053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현재는 </a:t>
            </a:r>
            <a:r>
              <a:rPr lang="ko-KR" altLang="en-US" sz="1200" dirty="0" smtClean="0"/>
              <a:t>정상 작동됨</a:t>
            </a:r>
            <a:r>
              <a:rPr lang="en-US" altLang="ko-KR" sz="1200" dirty="0" smtClean="0"/>
              <a:t>. </a:t>
            </a:r>
            <a:r>
              <a:rPr lang="ko-KR" altLang="en-US" sz="1200" dirty="0" err="1" smtClean="0"/>
              <a:t>재학습</a:t>
            </a:r>
            <a:r>
              <a:rPr lang="ko-KR" altLang="en-US" sz="1200" dirty="0" smtClean="0"/>
              <a:t> 가능함 </a:t>
            </a:r>
            <a:r>
              <a:rPr lang="en-US" altLang="ko-KR" sz="1200" dirty="0" smtClean="0"/>
              <a:t>– </a:t>
            </a:r>
            <a:r>
              <a:rPr lang="ko-KR" altLang="en-US" sz="1200" dirty="0" smtClean="0"/>
              <a:t>다만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데이터 소실 이슈 </a:t>
            </a:r>
            <a:r>
              <a:rPr lang="ko-KR" altLang="en-US" sz="1200" dirty="0" smtClean="0"/>
              <a:t>완료 </a:t>
            </a:r>
            <a:r>
              <a:rPr lang="en-US" altLang="ko-KR" sz="1200" dirty="0" smtClean="0"/>
              <a:t>(/</a:t>
            </a:r>
            <a:r>
              <a:rPr lang="ko-KR" altLang="en-US" sz="1200" dirty="0" smtClean="0"/>
              <a:t>커널 변경</a:t>
            </a:r>
            <a:r>
              <a:rPr lang="en-US" altLang="ko-KR" sz="1200" dirty="0" smtClean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 smtClean="0"/>
              <a:t>Lossdif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학습을 위한 데이터 패치를 </a:t>
            </a:r>
            <a:r>
              <a:rPr lang="en-US" altLang="ko-KR" sz="1200" dirty="0" smtClean="0"/>
              <a:t>14</a:t>
            </a:r>
            <a:r>
              <a:rPr lang="ko-KR" altLang="en-US" sz="1200" dirty="0" smtClean="0"/>
              <a:t>번 윈도우 서버에서 생성했는데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해당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과정이 원인인지 확인 중</a:t>
            </a:r>
            <a:endParaRPr lang="en-US" altLang="ko-KR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코드 확인 중</a:t>
            </a:r>
            <a:endParaRPr lang="ko-KR" alt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5295206" y="2105706"/>
            <a:ext cx="32772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1</a:t>
            </a:r>
            <a:r>
              <a:rPr lang="ko-KR" altLang="en-US" sz="1400" dirty="0" smtClean="0"/>
              <a:t>차 학습 완료 </a:t>
            </a:r>
            <a:r>
              <a:rPr lang="en-US" altLang="ko-KR" sz="1400" dirty="0" smtClean="0"/>
              <a:t>(WSI densenet201)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Stomach: 65%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/>
              <a:t>/vast/update_wsi_classifier/stomach/models/3class/densenet_slide_classifier.pt</a:t>
            </a:r>
            <a:endParaRPr lang="en-US" altLang="ko-KR" sz="105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Colon: 59%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/>
              <a:t>/vast/update_wsi_classifier/colon/models/3class/slide_classifier.pt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87746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</a:rPr>
              <a:t>일정 관련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36" y="1437995"/>
            <a:ext cx="6361927" cy="440110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38536" y="4524375"/>
            <a:ext cx="6428989" cy="800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169259" y="3707486"/>
            <a:ext cx="198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현재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개발 예상시간보다 </a:t>
            </a:r>
            <a:r>
              <a:rPr lang="en-US" altLang="ko-KR" dirty="0" smtClean="0"/>
              <a:t>2</a:t>
            </a:r>
            <a:r>
              <a:rPr lang="ko-KR" altLang="en-US" dirty="0" smtClean="0"/>
              <a:t>주 이상 미뤄진 상황임</a:t>
            </a:r>
            <a:endParaRPr lang="ko-KR" altLang="en-US" dirty="0"/>
          </a:p>
        </p:txBody>
      </p:sp>
      <p:cxnSp>
        <p:nvCxnSpPr>
          <p:cNvPr id="8" name="직선 연결선 7"/>
          <p:cNvCxnSpPr>
            <a:stCxn id="5" idx="1"/>
            <a:endCxn id="4" idx="3"/>
          </p:cNvCxnSpPr>
          <p:nvPr/>
        </p:nvCxnSpPr>
        <p:spPr>
          <a:xfrm flipH="1">
            <a:off x="6867525" y="4169151"/>
            <a:ext cx="301734" cy="7552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71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현미경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Segmentation </a:t>
            </a:r>
            <a:r>
              <a:rPr lang="ko-KR" altLang="en-US" sz="2000" b="1" dirty="0" smtClean="0">
                <a:latin typeface="+mj-ea"/>
                <a:ea typeface="+mj-ea"/>
              </a:rPr>
              <a:t>진행 사항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234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</a:rPr>
              <a:t>Segmentation </a:t>
            </a:r>
            <a:r>
              <a:rPr lang="ko-KR" altLang="en-US" b="1" dirty="0" smtClean="0">
                <a:latin typeface="+mj-ea"/>
              </a:rPr>
              <a:t>개발 전략 요약 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155574" y="573714"/>
            <a:ext cx="4017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1. Baseline : </a:t>
            </a:r>
            <a:r>
              <a:rPr lang="ko-KR" altLang="en-US" sz="1400" dirty="0" smtClean="0"/>
              <a:t>일반적인 </a:t>
            </a:r>
            <a:r>
              <a:rPr lang="en-US" altLang="ko-KR" sz="1400" dirty="0" smtClean="0"/>
              <a:t>segmentation </a:t>
            </a:r>
            <a:r>
              <a:rPr lang="ko-KR" altLang="en-US" sz="1400" dirty="0" smtClean="0"/>
              <a:t>모델</a:t>
            </a:r>
            <a:endParaRPr lang="ko-KR" altLang="en-US" sz="1400" dirty="0"/>
          </a:p>
        </p:txBody>
      </p:sp>
      <p:sp>
        <p:nvSpPr>
          <p:cNvPr id="81" name="TextBox 80"/>
          <p:cNvSpPr txBox="1"/>
          <p:nvPr/>
        </p:nvSpPr>
        <p:spPr>
          <a:xfrm>
            <a:off x="4504598" y="571057"/>
            <a:ext cx="5143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en-US" altLang="ko-KR" sz="1400" dirty="0" smtClean="0"/>
              <a:t>. End-to-End :</a:t>
            </a:r>
            <a:r>
              <a:rPr lang="ko-KR" altLang="en-US" sz="1400" dirty="0" smtClean="0"/>
              <a:t>초창기의 형태 별도의 분류 모델을 두는 방식</a:t>
            </a:r>
            <a:endParaRPr lang="ko-KR" altLang="en-US" sz="1400" dirty="0"/>
          </a:p>
        </p:txBody>
      </p:sp>
      <p:sp>
        <p:nvSpPr>
          <p:cNvPr id="82" name="TextBox 81"/>
          <p:cNvSpPr txBox="1"/>
          <p:nvPr/>
        </p:nvSpPr>
        <p:spPr>
          <a:xfrm>
            <a:off x="2110596" y="1889347"/>
            <a:ext cx="3945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Label Zero: </a:t>
            </a:r>
            <a:r>
              <a:rPr lang="ko-KR" altLang="en-US" sz="1400" dirty="0"/>
              <a:t>일반적인 </a:t>
            </a:r>
            <a:r>
              <a:rPr lang="en-US" altLang="ko-KR" sz="1400" dirty="0"/>
              <a:t>segmentation </a:t>
            </a:r>
            <a:r>
              <a:rPr lang="ko-KR" altLang="en-US" sz="1400" dirty="0"/>
              <a:t>모델</a:t>
            </a:r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61" y="1049579"/>
            <a:ext cx="3693733" cy="586051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596" y="963209"/>
            <a:ext cx="3392155" cy="845595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151" y="2379959"/>
            <a:ext cx="3549604" cy="829297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479461" y="908536"/>
            <a:ext cx="3759253" cy="912056"/>
          </a:xfrm>
          <a:prstGeom prst="roundRect">
            <a:avLst>
              <a:gd name="adj" fmla="val 4482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4589988" y="913715"/>
            <a:ext cx="4312940" cy="906878"/>
          </a:xfrm>
          <a:prstGeom prst="roundRect">
            <a:avLst>
              <a:gd name="adj" fmla="val 4482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모서리가 둥근 직사각형 90"/>
          <p:cNvSpPr/>
          <p:nvPr/>
        </p:nvSpPr>
        <p:spPr>
          <a:xfrm>
            <a:off x="2359087" y="2279164"/>
            <a:ext cx="3759253" cy="967128"/>
          </a:xfrm>
          <a:prstGeom prst="roundRect">
            <a:avLst>
              <a:gd name="adj" fmla="val 4482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344" y="4074916"/>
            <a:ext cx="3776419" cy="928541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400890" y="3564264"/>
            <a:ext cx="8043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u="sng" dirty="0"/>
              <a:t>4</a:t>
            </a:r>
            <a:r>
              <a:rPr lang="en-US" altLang="ko-KR" sz="1400" b="1" u="sng" dirty="0" smtClean="0"/>
              <a:t>. </a:t>
            </a:r>
            <a:r>
              <a:rPr lang="en-US" altLang="ko-KR" sz="1400" b="1" u="sng" dirty="0" err="1" smtClean="0"/>
              <a:t>CutMix</a:t>
            </a:r>
            <a:r>
              <a:rPr lang="en-US" altLang="ko-KR" sz="1400" b="1" u="sng" dirty="0" smtClean="0"/>
              <a:t> segmentation </a:t>
            </a:r>
            <a:r>
              <a:rPr lang="en-US" altLang="ko-KR" sz="1400" dirty="0" smtClean="0"/>
              <a:t>: N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M</a:t>
            </a:r>
            <a:r>
              <a:rPr lang="ko-KR" altLang="en-US" sz="1400" dirty="0" smtClean="0"/>
              <a:t>의 훈련을 동시에 진행하도록 유도하는 </a:t>
            </a:r>
            <a:r>
              <a:rPr lang="en-US" altLang="ko-KR" sz="1400" dirty="0" smtClean="0"/>
              <a:t>augmentation </a:t>
            </a:r>
            <a:r>
              <a:rPr lang="ko-KR" altLang="en-US" sz="1400" dirty="0" smtClean="0"/>
              <a:t>기법 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cutmix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기반</a:t>
            </a:r>
            <a:r>
              <a:rPr lang="en-US" altLang="ko-KR" sz="1400" dirty="0" smtClean="0"/>
              <a:t>) </a:t>
            </a:r>
            <a:endParaRPr lang="ko-KR" altLang="en-US" sz="1400" dirty="0"/>
          </a:p>
        </p:txBody>
      </p:sp>
      <p:sp>
        <p:nvSpPr>
          <p:cNvPr id="94" name="TextBox 93"/>
          <p:cNvSpPr txBox="1"/>
          <p:nvPr/>
        </p:nvSpPr>
        <p:spPr>
          <a:xfrm>
            <a:off x="400890" y="5297726"/>
            <a:ext cx="8324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u="sng" dirty="0" smtClean="0"/>
              <a:t>5. </a:t>
            </a:r>
            <a:r>
              <a:rPr lang="en-US" altLang="ko-KR" sz="1400" b="1" u="sng" dirty="0" err="1"/>
              <a:t>S</a:t>
            </a:r>
            <a:r>
              <a:rPr lang="en-US" altLang="ko-KR" sz="1400" b="1" u="sng" dirty="0" err="1" smtClean="0"/>
              <a:t>egMix</a:t>
            </a:r>
            <a:r>
              <a:rPr lang="en-US" altLang="ko-KR" sz="1400" b="1" u="sng" dirty="0" smtClean="0"/>
              <a:t> segmentation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N</a:t>
            </a:r>
            <a:r>
              <a:rPr lang="ko-KR" altLang="en-US" sz="1400" dirty="0"/>
              <a:t>과 </a:t>
            </a:r>
            <a:r>
              <a:rPr lang="en-US" altLang="ko-KR" sz="1400" dirty="0"/>
              <a:t>M</a:t>
            </a:r>
            <a:r>
              <a:rPr lang="ko-KR" altLang="en-US" sz="1400" dirty="0"/>
              <a:t>의 훈련을 동시에 진행하도록 유도하는 </a:t>
            </a:r>
            <a:r>
              <a:rPr lang="en-US" altLang="ko-KR" sz="1400" dirty="0"/>
              <a:t>augmentation </a:t>
            </a:r>
            <a:r>
              <a:rPr lang="ko-KR" altLang="en-US" sz="1400" dirty="0" smtClean="0"/>
              <a:t>기법 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segMix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기반</a:t>
            </a:r>
            <a:r>
              <a:rPr lang="en-US" altLang="ko-KR" sz="1400" dirty="0" smtClean="0"/>
              <a:t>) </a:t>
            </a:r>
            <a:endParaRPr lang="ko-KR" altLang="en-US" sz="1400" dirty="0"/>
          </a:p>
          <a:p>
            <a:endParaRPr lang="ko-KR" altLang="en-US" sz="1400" dirty="0"/>
          </a:p>
        </p:txBody>
      </p:sp>
      <p:sp>
        <p:nvSpPr>
          <p:cNvPr id="95" name="모서리가 둥근 직사각형 94"/>
          <p:cNvSpPr/>
          <p:nvPr/>
        </p:nvSpPr>
        <p:spPr>
          <a:xfrm>
            <a:off x="607588" y="4006161"/>
            <a:ext cx="7707469" cy="1114049"/>
          </a:xfrm>
          <a:prstGeom prst="roundRect">
            <a:avLst>
              <a:gd name="adj" fmla="val 4482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607589" y="3520867"/>
            <a:ext cx="783649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그림 1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180" y="5739370"/>
            <a:ext cx="3776419" cy="928541"/>
          </a:xfrm>
          <a:prstGeom prst="rect">
            <a:avLst/>
          </a:prstGeom>
        </p:spPr>
      </p:pic>
      <p:sp>
        <p:nvSpPr>
          <p:cNvPr id="106" name="모서리가 둥근 직사각형 105"/>
          <p:cNvSpPr/>
          <p:nvPr/>
        </p:nvSpPr>
        <p:spPr>
          <a:xfrm>
            <a:off x="607588" y="5646615"/>
            <a:ext cx="7775835" cy="1114049"/>
          </a:xfrm>
          <a:prstGeom prst="roundRect">
            <a:avLst>
              <a:gd name="adj" fmla="val 4482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7" name="그림 106"/>
          <p:cNvPicPr>
            <a:picLocks noChangeAspect="1"/>
          </p:cNvPicPr>
          <p:nvPr/>
        </p:nvPicPr>
        <p:blipFill rotWithShape="1">
          <a:blip r:embed="rId5"/>
          <a:srcRect t="7088" b="44529"/>
          <a:stretch/>
        </p:blipFill>
        <p:spPr>
          <a:xfrm>
            <a:off x="5472305" y="5664324"/>
            <a:ext cx="2585299" cy="1032310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5"/>
          <a:srcRect t="55880"/>
          <a:stretch/>
        </p:blipFill>
        <p:spPr>
          <a:xfrm>
            <a:off x="5296503" y="4067137"/>
            <a:ext cx="2843829" cy="1035492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5121777" y="4171627"/>
            <a:ext cx="0" cy="83183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5121777" y="5836081"/>
            <a:ext cx="0" cy="83183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4621600" y="914962"/>
            <a:ext cx="4281328" cy="8861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86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48079</TotalTime>
  <Words>906</Words>
  <Application>Microsoft Office PowerPoint</Application>
  <PresentationFormat>화면 슬라이드 쇼(4:3)</PresentationFormat>
  <Paragraphs>158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맑은 고딕</vt:lpstr>
      <vt:lpstr>Arial</vt:lpstr>
      <vt:lpstr>Calibri</vt:lpstr>
      <vt:lpstr>Calibri Light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586</cp:revision>
  <dcterms:created xsi:type="dcterms:W3CDTF">2021-03-24T07:36:17Z</dcterms:created>
  <dcterms:modified xsi:type="dcterms:W3CDTF">2022-01-21T05:40:02Z</dcterms:modified>
</cp:coreProperties>
</file>